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 id="261" r:id="rId5"/>
    <p:sldId id="262" r:id="rId6"/>
    <p:sldId id="263" r:id="rId7"/>
    <p:sldId id="268" r:id="rId8"/>
    <p:sldId id="271" r:id="rId9"/>
    <p:sldId id="264" r:id="rId10"/>
    <p:sldId id="266"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872D9A-67BE-4AC7-8CBB-48BC0AFCC8AF}" type="datetimeFigureOut">
              <a:rPr lang="en-US" smtClean="0"/>
              <a:pPr/>
              <a:t>9/20/2010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72D9A-67BE-4AC7-8CBB-48BC0AFCC8AF}" type="datetimeFigureOut">
              <a:rPr lang="en-US" smtClean="0"/>
              <a:pPr/>
              <a:t>9/20/2010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72D9A-67BE-4AC7-8CBB-48BC0AFCC8AF}" type="datetimeFigureOut">
              <a:rPr lang="en-US" smtClean="0"/>
              <a:pPr/>
              <a:t>9/20/2010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872D9A-67BE-4AC7-8CBB-48BC0AFCC8AF}" type="datetimeFigureOut">
              <a:rPr lang="en-US" smtClean="0"/>
              <a:pPr/>
              <a:t>9/20/2010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72D9A-67BE-4AC7-8CBB-48BC0AFCC8AF}" type="datetimeFigureOut">
              <a:rPr lang="en-US" smtClean="0"/>
              <a:pPr/>
              <a:t>9/20/2010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872D9A-67BE-4AC7-8CBB-48BC0AFCC8AF}" type="datetimeFigureOut">
              <a:rPr lang="en-US" smtClean="0"/>
              <a:pPr/>
              <a:t>9/20/2010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872D9A-67BE-4AC7-8CBB-48BC0AFCC8AF}" type="datetimeFigureOut">
              <a:rPr lang="en-US" smtClean="0"/>
              <a:pPr/>
              <a:t>9/20/2010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872D9A-67BE-4AC7-8CBB-48BC0AFCC8AF}" type="datetimeFigureOut">
              <a:rPr lang="en-US" smtClean="0"/>
              <a:pPr/>
              <a:t>9/20/2010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72D9A-67BE-4AC7-8CBB-48BC0AFCC8AF}" type="datetimeFigureOut">
              <a:rPr lang="en-US" smtClean="0"/>
              <a:pPr/>
              <a:t>9/20/2010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72D9A-67BE-4AC7-8CBB-48BC0AFCC8AF}" type="datetimeFigureOut">
              <a:rPr lang="en-US" smtClean="0"/>
              <a:pPr/>
              <a:t>9/20/2010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72D9A-67BE-4AC7-8CBB-48BC0AFCC8AF}" type="datetimeFigureOut">
              <a:rPr lang="en-US" smtClean="0"/>
              <a:pPr/>
              <a:t>9/20/2010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42513-B950-4A39-AB73-1B141B8AA3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72D9A-67BE-4AC7-8CBB-48BC0AFCC8AF}" type="datetimeFigureOut">
              <a:rPr lang="en-US" smtClean="0"/>
              <a:pPr/>
              <a:t>9/20/2010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42513-B950-4A39-AB73-1B141B8AA3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se.buffalo.edu/~shapiro/Courses/CSE563/2010/Homeworks/hw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CSE4/563: Knowledge Representation</a:t>
            </a:r>
            <a:br>
              <a:rPr lang="en-US" dirty="0" smtClean="0"/>
            </a:br>
            <a:r>
              <a:rPr lang="en-US" dirty="0" smtClean="0"/>
              <a:t>Recitation </a:t>
            </a:r>
            <a:r>
              <a:rPr lang="en-US" smtClean="0"/>
              <a:t>September 20, </a:t>
            </a:r>
            <a:r>
              <a:rPr lang="en-US" dirty="0" smtClean="0"/>
              <a:t>2010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a:t>
            </a:r>
            <a:r>
              <a:rPr lang="en-US" dirty="0"/>
              <a:t>In activities other than purely logical thought, our minds function much faster than any computer yet devised</a:t>
            </a:r>
            <a:r>
              <a:rPr lang="en-US" dirty="0" smtClean="0"/>
              <a:t>.” </a:t>
            </a:r>
          </a:p>
          <a:p>
            <a:r>
              <a:rPr lang="en-US" dirty="0" smtClean="0"/>
              <a:t>--Daniel </a:t>
            </a:r>
            <a:r>
              <a:rPr lang="en-US" dirty="0" err="1" smtClean="0"/>
              <a:t>Crevier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Denotation Example from Notes</a:t>
            </a:r>
            <a:endParaRPr lang="en-US" dirty="0"/>
          </a:p>
        </p:txBody>
      </p:sp>
      <p:sp>
        <p:nvSpPr>
          <p:cNvPr id="3" name="Content Placeholder 2"/>
          <p:cNvSpPr>
            <a:spLocks noGrp="1"/>
          </p:cNvSpPr>
          <p:nvPr>
            <p:ph idx="1"/>
          </p:nvPr>
        </p:nvSpPr>
        <p:spPr/>
        <p:txBody>
          <a:bodyPr/>
          <a:lstStyle/>
          <a:p>
            <a:r>
              <a:rPr lang="en-US" dirty="0" smtClean="0"/>
              <a:t>Notes p. 48</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Model-Finding Refutation</a:t>
            </a:r>
            <a:endParaRPr lang="en-US" dirty="0"/>
          </a:p>
        </p:txBody>
      </p:sp>
      <p:sp>
        <p:nvSpPr>
          <p:cNvPr id="3" name="Content Placeholder 2"/>
          <p:cNvSpPr>
            <a:spLocks noGrp="1"/>
          </p:cNvSpPr>
          <p:nvPr>
            <p:ph idx="1"/>
          </p:nvPr>
        </p:nvSpPr>
        <p:spPr/>
        <p:txBody>
          <a:bodyPr/>
          <a:lstStyle/>
          <a:p>
            <a:r>
              <a:rPr lang="en-US" dirty="0" smtClean="0"/>
              <a:t>TDB=&gt;TD, TD=&gt;BP, ~(TP^BP) ╞ ~(TDB ^ TP)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Dorothy Ended Up In Oz’ Domain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If there is a cyclone Dorothy should hide in the cellar. If Toto jumps from Dorothy’s arms and hides, she should find him. If Dorothy takes time to find Toto, or if she is too slow, she won’t make it to the cellar before the cyclone hits. </a:t>
            </a:r>
            <a:r>
              <a:rPr lang="en-US" dirty="0" smtClean="0"/>
              <a:t>Dorothy ends up in Oz if she doesn’t make it to the cellar in time.</a:t>
            </a:r>
            <a:endParaRPr lang="en-US" dirty="0" smtClean="0"/>
          </a:p>
          <a:p>
            <a:pPr>
              <a:buNone/>
            </a:pPr>
            <a:r>
              <a:rPr lang="en-US" dirty="0" smtClean="0"/>
              <a:t>Assume: There is a cyclone and Toto jumps from </a:t>
            </a:r>
            <a:r>
              <a:rPr lang="en-US" smtClean="0"/>
              <a:t>Dorothy’s </a:t>
            </a:r>
            <a:r>
              <a:rPr lang="en-US" smtClean="0"/>
              <a:t>arms and hides.</a:t>
            </a:r>
            <a:endParaRPr lang="en-US" dirty="0" smtClean="0"/>
          </a:p>
          <a:p>
            <a:pPr>
              <a:buNone/>
            </a:pPr>
            <a:r>
              <a:rPr lang="en-US" dirty="0" smtClean="0">
                <a:solidFill>
                  <a:schemeClr val="bg1">
                    <a:lumMod val="65000"/>
                  </a:schemeClr>
                </a:solidFill>
              </a:rPr>
              <a:t>Prove: Dorothy ends up in </a:t>
            </a:r>
            <a:r>
              <a:rPr lang="en-US" dirty="0" smtClean="0">
                <a:solidFill>
                  <a:schemeClr val="bg1">
                    <a:lumMod val="65000"/>
                  </a:schemeClr>
                </a:solidFill>
              </a:rPr>
              <a:t>Oz.</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HW1 Questions/Concerns?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http://www.cse.buffalo.edu/~</a:t>
            </a:r>
            <a:r>
              <a:rPr lang="en-US" dirty="0" smtClean="0">
                <a:hlinkClick r:id="rId2"/>
              </a:rPr>
              <a:t>shapiro/Courses/CSE563/2010/Homeworks/hw1.pdf</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Entailment</a:t>
            </a:r>
            <a:endParaRPr lang="en-US" dirty="0"/>
          </a:p>
        </p:txBody>
      </p:sp>
      <p:sp>
        <p:nvSpPr>
          <p:cNvPr id="3" name="Content Placeholder 2"/>
          <p:cNvSpPr>
            <a:spLocks noGrp="1"/>
          </p:cNvSpPr>
          <p:nvPr>
            <p:ph idx="1"/>
          </p:nvPr>
        </p:nvSpPr>
        <p:spPr/>
        <p:txBody>
          <a:bodyPr/>
          <a:lstStyle/>
          <a:p>
            <a:r>
              <a:rPr lang="en-US" dirty="0" smtClean="0"/>
              <a:t>A</a:t>
            </a:r>
            <a:r>
              <a:rPr lang="en-US" baseline="-25000" dirty="0" smtClean="0"/>
              <a:t>1</a:t>
            </a:r>
            <a:r>
              <a:rPr lang="en-US" dirty="0" smtClean="0"/>
              <a:t>,…, A</a:t>
            </a:r>
            <a:r>
              <a:rPr lang="en-US" baseline="-25000" dirty="0" smtClean="0"/>
              <a:t>n</a:t>
            </a:r>
            <a:r>
              <a:rPr lang="en-US" dirty="0" smtClean="0"/>
              <a:t> ╞</a:t>
            </a:r>
            <a:r>
              <a:rPr lang="en-US" baseline="-25000" dirty="0" smtClean="0">
                <a:latin typeface="Script MT Bold" pitchFamily="66" charset="0"/>
              </a:rPr>
              <a:t>L</a:t>
            </a:r>
            <a:r>
              <a:rPr lang="en-US" dirty="0" smtClean="0">
                <a:latin typeface="Calibri" pitchFamily="34" charset="0"/>
              </a:rPr>
              <a:t> 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Entailment</a:t>
            </a:r>
            <a:endParaRPr lang="en-US" dirty="0"/>
          </a:p>
        </p:txBody>
      </p:sp>
      <p:sp>
        <p:nvSpPr>
          <p:cNvPr id="3" name="Content Placeholder 2"/>
          <p:cNvSpPr>
            <a:spLocks noGrp="1"/>
          </p:cNvSpPr>
          <p:nvPr>
            <p:ph idx="1"/>
          </p:nvPr>
        </p:nvSpPr>
        <p:spPr/>
        <p:txBody>
          <a:bodyPr/>
          <a:lstStyle/>
          <a:p>
            <a:r>
              <a:rPr lang="en-US" dirty="0" smtClean="0"/>
              <a:t>A</a:t>
            </a:r>
            <a:r>
              <a:rPr lang="en-US" baseline="-25000" dirty="0" smtClean="0"/>
              <a:t>1</a:t>
            </a:r>
            <a:r>
              <a:rPr lang="en-US" dirty="0" smtClean="0"/>
              <a:t>,…, A</a:t>
            </a:r>
            <a:r>
              <a:rPr lang="en-US" baseline="-25000" dirty="0" smtClean="0"/>
              <a:t>n</a:t>
            </a:r>
            <a:r>
              <a:rPr lang="en-US" dirty="0" smtClean="0"/>
              <a:t> ╞</a:t>
            </a:r>
            <a:r>
              <a:rPr lang="en-US" baseline="-25000" dirty="0" smtClean="0">
                <a:latin typeface="Script MT Bold" pitchFamily="66" charset="0"/>
              </a:rPr>
              <a:t>L</a:t>
            </a:r>
            <a:r>
              <a:rPr lang="en-US" dirty="0" smtClean="0">
                <a:latin typeface="Calibri" pitchFamily="34" charset="0"/>
              </a:rPr>
              <a:t> B</a:t>
            </a:r>
          </a:p>
          <a:p>
            <a:pPr lvl="1"/>
            <a:r>
              <a:rPr lang="en-US" dirty="0" smtClean="0">
                <a:latin typeface="Calibri" pitchFamily="34" charset="0"/>
              </a:rPr>
              <a:t>Example: </a:t>
            </a:r>
          </a:p>
          <a:p>
            <a:pPr lvl="2"/>
            <a:r>
              <a:rPr lang="en-US" dirty="0" smtClean="0"/>
              <a:t>A</a:t>
            </a:r>
            <a:r>
              <a:rPr lang="en-US" baseline="-25000" dirty="0" smtClean="0"/>
              <a:t>1 </a:t>
            </a:r>
            <a:r>
              <a:rPr lang="en-US" dirty="0" smtClean="0"/>
              <a:t>= Tom drives </a:t>
            </a:r>
            <a:r>
              <a:rPr lang="en-US" dirty="0" smtClean="0">
                <a:sym typeface="Wingdings" pitchFamily="2" charset="2"/>
              </a:rPr>
              <a:t> Betty is the passenger</a:t>
            </a:r>
          </a:p>
          <a:p>
            <a:pPr lvl="2"/>
            <a:r>
              <a:rPr lang="en-US" dirty="0" smtClean="0"/>
              <a:t>A</a:t>
            </a:r>
            <a:r>
              <a:rPr lang="en-US" baseline="-25000" dirty="0"/>
              <a:t>2</a:t>
            </a:r>
            <a:r>
              <a:rPr lang="en-US" baseline="-25000" dirty="0" smtClean="0"/>
              <a:t> </a:t>
            </a:r>
            <a:r>
              <a:rPr lang="en-US" dirty="0" smtClean="0"/>
              <a:t>= Tom drives</a:t>
            </a:r>
          </a:p>
          <a:p>
            <a:pPr lvl="2"/>
            <a:r>
              <a:rPr lang="en-US" dirty="0" smtClean="0"/>
              <a:t>A</a:t>
            </a:r>
            <a:r>
              <a:rPr lang="en-US" baseline="-25000" dirty="0" smtClean="0"/>
              <a:t>1</a:t>
            </a:r>
            <a:r>
              <a:rPr lang="en-US" dirty="0" smtClean="0"/>
              <a:t>, A</a:t>
            </a:r>
            <a:r>
              <a:rPr lang="en-US" baseline="-25000" dirty="0"/>
              <a:t>2</a:t>
            </a:r>
            <a:r>
              <a:rPr lang="en-US" dirty="0" smtClean="0"/>
              <a:t> ╞</a:t>
            </a:r>
            <a:r>
              <a:rPr lang="en-US" dirty="0" smtClean="0">
                <a:latin typeface="Calibri" pitchFamily="34" charset="0"/>
              </a:rPr>
              <a:t> Betty is the passenger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Entailment</a:t>
            </a:r>
            <a:endParaRPr lang="en-US" dirty="0"/>
          </a:p>
        </p:txBody>
      </p:sp>
      <p:sp>
        <p:nvSpPr>
          <p:cNvPr id="3" name="Content Placeholder 2"/>
          <p:cNvSpPr>
            <a:spLocks noGrp="1"/>
          </p:cNvSpPr>
          <p:nvPr>
            <p:ph idx="1"/>
          </p:nvPr>
        </p:nvSpPr>
        <p:spPr/>
        <p:txBody>
          <a:bodyPr/>
          <a:lstStyle/>
          <a:p>
            <a:r>
              <a:rPr lang="en-US" dirty="0" smtClean="0"/>
              <a:t>A</a:t>
            </a:r>
            <a:r>
              <a:rPr lang="en-US" baseline="-25000" dirty="0" smtClean="0"/>
              <a:t>1</a:t>
            </a:r>
            <a:r>
              <a:rPr lang="en-US" dirty="0" smtClean="0"/>
              <a:t>,…, A</a:t>
            </a:r>
            <a:r>
              <a:rPr lang="en-US" baseline="-25000" dirty="0" smtClean="0"/>
              <a:t>n</a:t>
            </a:r>
            <a:r>
              <a:rPr lang="en-US" dirty="0" smtClean="0"/>
              <a:t> ╞</a:t>
            </a:r>
            <a:r>
              <a:rPr lang="en-US" baseline="-25000" dirty="0" smtClean="0">
                <a:latin typeface="Script MT Bold" pitchFamily="66" charset="0"/>
              </a:rPr>
              <a:t>L</a:t>
            </a:r>
            <a:r>
              <a:rPr lang="en-US" dirty="0" smtClean="0">
                <a:latin typeface="Calibri" pitchFamily="34" charset="0"/>
              </a:rPr>
              <a:t> B</a:t>
            </a:r>
          </a:p>
          <a:p>
            <a:pPr lvl="1"/>
            <a:r>
              <a:rPr lang="en-US" dirty="0" smtClean="0">
                <a:latin typeface="Calibri" pitchFamily="34" charset="0"/>
              </a:rPr>
              <a:t>Example: </a:t>
            </a:r>
          </a:p>
          <a:p>
            <a:pPr lvl="2"/>
            <a:r>
              <a:rPr lang="en-US" dirty="0" smtClean="0"/>
              <a:t>A</a:t>
            </a:r>
            <a:r>
              <a:rPr lang="en-US" baseline="-25000" dirty="0" smtClean="0"/>
              <a:t>1 </a:t>
            </a:r>
            <a:r>
              <a:rPr lang="en-US" dirty="0" smtClean="0"/>
              <a:t>= Tom drives </a:t>
            </a:r>
            <a:r>
              <a:rPr lang="en-US" dirty="0" smtClean="0">
                <a:sym typeface="Wingdings" pitchFamily="2" charset="2"/>
              </a:rPr>
              <a:t> Betty is the passenger</a:t>
            </a:r>
          </a:p>
          <a:p>
            <a:pPr lvl="2"/>
            <a:r>
              <a:rPr lang="en-US" dirty="0" smtClean="0"/>
              <a:t>A</a:t>
            </a:r>
            <a:r>
              <a:rPr lang="en-US" baseline="-25000" dirty="0"/>
              <a:t>2</a:t>
            </a:r>
            <a:r>
              <a:rPr lang="en-US" baseline="-25000" dirty="0" smtClean="0"/>
              <a:t> </a:t>
            </a:r>
            <a:r>
              <a:rPr lang="en-US" dirty="0" smtClean="0"/>
              <a:t>= Tom drives</a:t>
            </a:r>
          </a:p>
          <a:p>
            <a:pPr lvl="2"/>
            <a:r>
              <a:rPr lang="en-US" dirty="0" smtClean="0"/>
              <a:t>A</a:t>
            </a:r>
            <a:r>
              <a:rPr lang="en-US" baseline="-25000" dirty="0" smtClean="0"/>
              <a:t>1</a:t>
            </a:r>
            <a:r>
              <a:rPr lang="en-US" dirty="0" smtClean="0"/>
              <a:t>, A</a:t>
            </a:r>
            <a:r>
              <a:rPr lang="en-US" baseline="-25000" dirty="0"/>
              <a:t>2</a:t>
            </a:r>
            <a:r>
              <a:rPr lang="en-US" dirty="0" smtClean="0"/>
              <a:t> ╞</a:t>
            </a:r>
            <a:r>
              <a:rPr lang="en-US" dirty="0" smtClean="0">
                <a:latin typeface="Calibri" pitchFamily="34" charset="0"/>
              </a:rPr>
              <a:t> Betty is the passenger</a:t>
            </a:r>
          </a:p>
          <a:p>
            <a:r>
              <a:rPr lang="en-US" dirty="0" smtClean="0"/>
              <a:t>╞</a:t>
            </a:r>
            <a:r>
              <a:rPr lang="en-US" dirty="0" smtClean="0">
                <a:latin typeface="Calibri" pitchFamily="34" charset="0"/>
              </a:rPr>
              <a:t> B</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Entailment</a:t>
            </a:r>
            <a:endParaRPr lang="en-US" dirty="0"/>
          </a:p>
        </p:txBody>
      </p:sp>
      <p:sp>
        <p:nvSpPr>
          <p:cNvPr id="3" name="Content Placeholder 2"/>
          <p:cNvSpPr>
            <a:spLocks noGrp="1"/>
          </p:cNvSpPr>
          <p:nvPr>
            <p:ph idx="1"/>
          </p:nvPr>
        </p:nvSpPr>
        <p:spPr/>
        <p:txBody>
          <a:bodyPr/>
          <a:lstStyle/>
          <a:p>
            <a:r>
              <a:rPr lang="en-US" dirty="0" smtClean="0"/>
              <a:t>A</a:t>
            </a:r>
            <a:r>
              <a:rPr lang="en-US" baseline="-25000" dirty="0" smtClean="0"/>
              <a:t>1</a:t>
            </a:r>
            <a:r>
              <a:rPr lang="en-US" dirty="0" smtClean="0"/>
              <a:t>,…, A</a:t>
            </a:r>
            <a:r>
              <a:rPr lang="en-US" baseline="-25000" dirty="0" smtClean="0"/>
              <a:t>n</a:t>
            </a:r>
            <a:r>
              <a:rPr lang="en-US" dirty="0" smtClean="0"/>
              <a:t> ╞</a:t>
            </a:r>
            <a:r>
              <a:rPr lang="en-US" baseline="-25000" dirty="0" smtClean="0">
                <a:latin typeface="Script MT Bold" pitchFamily="66" charset="0"/>
              </a:rPr>
              <a:t>L</a:t>
            </a:r>
            <a:r>
              <a:rPr lang="en-US" dirty="0" smtClean="0">
                <a:latin typeface="Calibri" pitchFamily="34" charset="0"/>
              </a:rPr>
              <a:t> B</a:t>
            </a:r>
          </a:p>
          <a:p>
            <a:pPr lvl="1"/>
            <a:r>
              <a:rPr lang="en-US" dirty="0" smtClean="0">
                <a:latin typeface="Calibri" pitchFamily="34" charset="0"/>
              </a:rPr>
              <a:t>Example: </a:t>
            </a:r>
          </a:p>
          <a:p>
            <a:pPr lvl="2"/>
            <a:r>
              <a:rPr lang="en-US" dirty="0" smtClean="0"/>
              <a:t>A</a:t>
            </a:r>
            <a:r>
              <a:rPr lang="en-US" baseline="-25000" dirty="0" smtClean="0"/>
              <a:t>1 </a:t>
            </a:r>
            <a:r>
              <a:rPr lang="en-US" dirty="0" smtClean="0"/>
              <a:t>= Tom drives </a:t>
            </a:r>
            <a:r>
              <a:rPr lang="en-US" dirty="0" smtClean="0">
                <a:sym typeface="Wingdings" pitchFamily="2" charset="2"/>
              </a:rPr>
              <a:t> Betty is the passenger</a:t>
            </a:r>
          </a:p>
          <a:p>
            <a:pPr lvl="2"/>
            <a:r>
              <a:rPr lang="en-US" dirty="0" smtClean="0"/>
              <a:t>A</a:t>
            </a:r>
            <a:r>
              <a:rPr lang="en-US" baseline="-25000" dirty="0"/>
              <a:t>2</a:t>
            </a:r>
            <a:r>
              <a:rPr lang="en-US" baseline="-25000" dirty="0" smtClean="0"/>
              <a:t> </a:t>
            </a:r>
            <a:r>
              <a:rPr lang="en-US" dirty="0" smtClean="0"/>
              <a:t>= Tom drives</a:t>
            </a:r>
          </a:p>
          <a:p>
            <a:pPr lvl="2"/>
            <a:r>
              <a:rPr lang="en-US" dirty="0" smtClean="0"/>
              <a:t>A</a:t>
            </a:r>
            <a:r>
              <a:rPr lang="en-US" baseline="-25000" dirty="0" smtClean="0"/>
              <a:t>1</a:t>
            </a:r>
            <a:r>
              <a:rPr lang="en-US" dirty="0" smtClean="0"/>
              <a:t>, A</a:t>
            </a:r>
            <a:r>
              <a:rPr lang="en-US" baseline="-25000" dirty="0"/>
              <a:t>2</a:t>
            </a:r>
            <a:r>
              <a:rPr lang="en-US" dirty="0" smtClean="0"/>
              <a:t> ╞</a:t>
            </a:r>
            <a:r>
              <a:rPr lang="en-US" dirty="0" smtClean="0">
                <a:latin typeface="Calibri" pitchFamily="34" charset="0"/>
              </a:rPr>
              <a:t> Betty is the passenger</a:t>
            </a:r>
          </a:p>
          <a:p>
            <a:r>
              <a:rPr lang="en-US" dirty="0" smtClean="0"/>
              <a:t>╞</a:t>
            </a:r>
            <a:r>
              <a:rPr lang="en-US" dirty="0" smtClean="0">
                <a:latin typeface="Calibri" pitchFamily="34" charset="0"/>
              </a:rPr>
              <a:t> B</a:t>
            </a:r>
          </a:p>
          <a:p>
            <a:pPr lvl="1"/>
            <a:r>
              <a:rPr lang="en-US" dirty="0" smtClean="0">
                <a:latin typeface="Calibri" pitchFamily="34" charset="0"/>
              </a:rPr>
              <a:t>Example: </a:t>
            </a:r>
            <a:r>
              <a:rPr lang="en-US" dirty="0" smtClean="0"/>
              <a:t>╞</a:t>
            </a:r>
            <a:r>
              <a:rPr lang="en-US" dirty="0" smtClean="0">
                <a:latin typeface="Calibri" pitchFamily="34" charset="0"/>
              </a:rPr>
              <a:t> (P or ~P)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Formed Propositions</a:t>
            </a:r>
            <a:endParaRPr lang="en-US" dirty="0"/>
          </a:p>
        </p:txBody>
      </p:sp>
      <p:sp>
        <p:nvSpPr>
          <p:cNvPr id="3" name="Content Placeholder 2"/>
          <p:cNvSpPr>
            <a:spLocks noGrp="1"/>
          </p:cNvSpPr>
          <p:nvPr>
            <p:ph idx="1"/>
          </p:nvPr>
        </p:nvSpPr>
        <p:spPr/>
        <p:txBody>
          <a:bodyPr/>
          <a:lstStyle/>
          <a:p>
            <a:r>
              <a:rPr lang="en-US" dirty="0" smtClean="0"/>
              <a:t>What is a WFP?</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Formed Propositions</a:t>
            </a:r>
            <a:endParaRPr lang="en-US" dirty="0"/>
          </a:p>
        </p:txBody>
      </p:sp>
      <p:sp>
        <p:nvSpPr>
          <p:cNvPr id="3" name="Content Placeholder 2"/>
          <p:cNvSpPr>
            <a:spLocks noGrp="1"/>
          </p:cNvSpPr>
          <p:nvPr>
            <p:ph idx="1"/>
          </p:nvPr>
        </p:nvSpPr>
        <p:spPr/>
        <p:txBody>
          <a:bodyPr/>
          <a:lstStyle/>
          <a:p>
            <a:r>
              <a:rPr lang="en-US" dirty="0" smtClean="0"/>
              <a:t>Every atomic proposition is a </a:t>
            </a:r>
            <a:r>
              <a:rPr lang="en-US" dirty="0" err="1" smtClean="0"/>
              <a:t>wfp</a:t>
            </a:r>
            <a:r>
              <a:rPr lang="en-US" dirty="0" smtClean="0"/>
              <a:t>.</a:t>
            </a:r>
          </a:p>
          <a:p>
            <a:r>
              <a:rPr lang="en-US" dirty="0" smtClean="0"/>
              <a:t>If P is a </a:t>
            </a:r>
            <a:r>
              <a:rPr lang="en-US" dirty="0" err="1" smtClean="0"/>
              <a:t>wfp</a:t>
            </a:r>
            <a:r>
              <a:rPr lang="en-US" dirty="0" smtClean="0"/>
              <a:t>, then so is (~P).</a:t>
            </a:r>
          </a:p>
          <a:p>
            <a:r>
              <a:rPr lang="en-US" dirty="0" smtClean="0"/>
              <a:t>If P and Q are </a:t>
            </a:r>
            <a:r>
              <a:rPr lang="en-US" dirty="0" err="1" smtClean="0"/>
              <a:t>wfps</a:t>
            </a:r>
            <a:r>
              <a:rPr lang="en-US" dirty="0" smtClean="0"/>
              <a:t>, then so are</a:t>
            </a:r>
          </a:p>
          <a:p>
            <a:pPr lvl="1"/>
            <a:r>
              <a:rPr lang="pt-BR" dirty="0" smtClean="0"/>
              <a:t>(P ^ Q) </a:t>
            </a:r>
          </a:p>
          <a:p>
            <a:pPr lvl="1"/>
            <a:r>
              <a:rPr lang="pt-BR" dirty="0" smtClean="0"/>
              <a:t>(P v Q)</a:t>
            </a:r>
          </a:p>
          <a:p>
            <a:pPr lvl="1"/>
            <a:r>
              <a:rPr lang="fr-FR" dirty="0" smtClean="0"/>
              <a:t>(P =&gt; Q)</a:t>
            </a:r>
          </a:p>
          <a:p>
            <a:pPr lvl="1"/>
            <a:r>
              <a:rPr lang="fr-FR" dirty="0" smtClean="0"/>
              <a:t>(P &lt;=&gt; Q)</a:t>
            </a:r>
          </a:p>
          <a:p>
            <a:r>
              <a:rPr lang="en-US" dirty="0" smtClean="0"/>
              <a:t>4. Nothing else is a </a:t>
            </a:r>
            <a:r>
              <a:rPr lang="en-US" dirty="0" err="1" smtClean="0"/>
              <a:t>wfp</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Properties of WFPs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Satisfiable</a:t>
            </a:r>
            <a:r>
              <a:rPr lang="en-US" dirty="0" smtClean="0"/>
              <a:t>?</a:t>
            </a:r>
          </a:p>
          <a:p>
            <a:endParaRPr lang="en-US" dirty="0" smtClean="0"/>
          </a:p>
          <a:p>
            <a:r>
              <a:rPr lang="en-US" dirty="0" smtClean="0"/>
              <a:t>Contingent?</a:t>
            </a:r>
          </a:p>
          <a:p>
            <a:endParaRPr lang="en-US" dirty="0" smtClean="0"/>
          </a:p>
          <a:p>
            <a:r>
              <a:rPr lang="en-US" dirty="0" smtClean="0"/>
              <a:t>Valid?</a:t>
            </a:r>
          </a:p>
          <a:p>
            <a:endParaRPr lang="en-US" dirty="0" smtClean="0"/>
          </a:p>
          <a:p>
            <a:r>
              <a:rPr lang="en-US" dirty="0" err="1" smtClean="0"/>
              <a:t>Unsatisfiable</a:t>
            </a:r>
            <a:r>
              <a:rPr lang="en-US" dirty="0" smtClean="0"/>
              <a:t>?</a:t>
            </a:r>
          </a:p>
          <a:p>
            <a:endParaRPr lang="en-US" dirty="0" smtClean="0"/>
          </a:p>
          <a:p>
            <a:r>
              <a:rPr lang="en-US" dirty="0" smtClean="0"/>
              <a:t>Contradictory?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359</Words>
  <Application>Microsoft Office PowerPoint</Application>
  <PresentationFormat>On-screen Show (4:3)</PresentationFormat>
  <Paragraphs>57</Paragraphs>
  <Slides>12</Slides>
  <Notes>0</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CSE4/563: Knowledge Representation Recitation September 20, 2010 </vt:lpstr>
      <vt:lpstr>HW1 Questions/Concerns?</vt:lpstr>
      <vt:lpstr>Logical Entailment</vt:lpstr>
      <vt:lpstr>Logical Entailment</vt:lpstr>
      <vt:lpstr>Logical Entailment</vt:lpstr>
      <vt:lpstr>Logical Entailment</vt:lpstr>
      <vt:lpstr>Well Formed Propositions</vt:lpstr>
      <vt:lpstr>Well Formed Propositions</vt:lpstr>
      <vt:lpstr>Semantic Properties of WFPs</vt:lpstr>
      <vt:lpstr>Denotation Example from Notes</vt:lpstr>
      <vt:lpstr>Model-Finding Refutation</vt:lpstr>
      <vt:lpstr>‘How Dorothy Ended Up In Oz’ Domain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CSE4/563: Knowledge Representation Recitation September 15, 2010</dc:title>
  <dc:creator>Daniel Schlegel</dc:creator>
  <cp:lastModifiedBy>Daniel Schlegel</cp:lastModifiedBy>
  <cp:revision>20</cp:revision>
  <dcterms:created xsi:type="dcterms:W3CDTF">2010-09-14T01:27:34Z</dcterms:created>
  <dcterms:modified xsi:type="dcterms:W3CDTF">2010-09-20T13:49:25Z</dcterms:modified>
</cp:coreProperties>
</file>