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3" r:id="rId2"/>
    <p:sldId id="262" r:id="rId3"/>
    <p:sldId id="264" r:id="rId4"/>
    <p:sldId id="265" r:id="rId5"/>
    <p:sldId id="266" r:id="rId6"/>
    <p:sldId id="267" r:id="rId7"/>
    <p:sldId id="268" r:id="rId8"/>
    <p:sldId id="269" r:id="rId9"/>
    <p:sldId id="27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60FE55-6666-4444-8E92-79B9D2B4DDA0}" type="datetimeFigureOut">
              <a:rPr lang="en-US" smtClean="0"/>
              <a:pPr/>
              <a:t>11/17/2010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3E414D-51DA-46A1-A1B6-218AC4901F4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8211AC-2A87-4212-8C0E-9D5B07D8C995}" type="datetimeFigureOut">
              <a:rPr lang="en-US" smtClean="0"/>
              <a:pPr/>
              <a:t>11/17/2010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AAD16-15C3-497F-BDA8-7B650F7942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8211AC-2A87-4212-8C0E-9D5B07D8C995}" type="datetimeFigureOut">
              <a:rPr lang="en-US" smtClean="0"/>
              <a:pPr/>
              <a:t>11/17/2010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AAD16-15C3-497F-BDA8-7B650F7942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8211AC-2A87-4212-8C0E-9D5B07D8C995}" type="datetimeFigureOut">
              <a:rPr lang="en-US" smtClean="0"/>
              <a:pPr/>
              <a:t>11/17/2010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AAD16-15C3-497F-BDA8-7B650F7942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8211AC-2A87-4212-8C0E-9D5B07D8C995}" type="datetimeFigureOut">
              <a:rPr lang="en-US" smtClean="0"/>
              <a:pPr/>
              <a:t>11/17/2010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AAD16-15C3-497F-BDA8-7B650F7942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8211AC-2A87-4212-8C0E-9D5B07D8C995}" type="datetimeFigureOut">
              <a:rPr lang="en-US" smtClean="0"/>
              <a:pPr/>
              <a:t>11/17/2010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AAD16-15C3-497F-BDA8-7B650F7942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8211AC-2A87-4212-8C0E-9D5B07D8C995}" type="datetimeFigureOut">
              <a:rPr lang="en-US" smtClean="0"/>
              <a:pPr/>
              <a:t>11/17/2010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AAD16-15C3-497F-BDA8-7B650F7942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8211AC-2A87-4212-8C0E-9D5B07D8C995}" type="datetimeFigureOut">
              <a:rPr lang="en-US" smtClean="0"/>
              <a:pPr/>
              <a:t>11/17/2010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0AAD16-15C3-497F-BDA8-7B650F7942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8211AC-2A87-4212-8C0E-9D5B07D8C995}" type="datetimeFigureOut">
              <a:rPr lang="en-US" smtClean="0"/>
              <a:pPr/>
              <a:t>11/17/2010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0AAD16-15C3-497F-BDA8-7B650F7942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8211AC-2A87-4212-8C0E-9D5B07D8C995}" type="datetimeFigureOut">
              <a:rPr lang="en-US" smtClean="0"/>
              <a:pPr/>
              <a:t>11/17/2010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0AAD16-15C3-497F-BDA8-7B650F7942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8211AC-2A87-4212-8C0E-9D5B07D8C995}" type="datetimeFigureOut">
              <a:rPr lang="en-US" smtClean="0"/>
              <a:pPr/>
              <a:t>11/17/2010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AAD16-15C3-497F-BDA8-7B650F7942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8211AC-2A87-4212-8C0E-9D5B07D8C995}" type="datetimeFigureOut">
              <a:rPr lang="en-US" smtClean="0"/>
              <a:pPr/>
              <a:t>11/17/2010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AAD16-15C3-497F-BDA8-7B650F7942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8211AC-2A87-4212-8C0E-9D5B07D8C995}" type="datetimeFigureOut">
              <a:rPr lang="en-US" smtClean="0"/>
              <a:pPr/>
              <a:t>11/17/2010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0AAD16-15C3-497F-BDA8-7B650F7942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cse.buffalo.edu/~shapiro/Courses/CSE563/2010/Projects/proj2.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CSE4/563: Knowledge Representation</a:t>
            </a:r>
            <a:br>
              <a:rPr lang="en-US" dirty="0" smtClean="0"/>
            </a:br>
            <a:r>
              <a:rPr lang="en-US" dirty="0" smtClean="0"/>
              <a:t>Recitation </a:t>
            </a:r>
            <a:r>
              <a:rPr lang="en-US" smtClean="0"/>
              <a:t>November </a:t>
            </a:r>
            <a:r>
              <a:rPr lang="en-US" smtClean="0"/>
              <a:t>15, </a:t>
            </a:r>
            <a:r>
              <a:rPr lang="en-US" dirty="0" smtClean="0"/>
              <a:t>2010 </a:t>
            </a:r>
            <a:endParaRPr lang="en-US" dirty="0"/>
          </a:p>
        </p:txBody>
      </p:sp>
      <p:sp>
        <p:nvSpPr>
          <p:cNvPr id="3" name="Subtitle 2"/>
          <p:cNvSpPr>
            <a:spLocks noGrp="1"/>
          </p:cNvSpPr>
          <p:nvPr>
            <p:ph type="subTitle" idx="1"/>
          </p:nvPr>
        </p:nvSpPr>
        <p:spPr>
          <a:xfrm>
            <a:off x="1371600" y="3886200"/>
            <a:ext cx="6400800" cy="2057400"/>
          </a:xfrm>
        </p:spPr>
        <p:txBody>
          <a:bodyPr>
            <a:noAutofit/>
          </a:bodyPr>
          <a:lstStyle/>
          <a:p>
            <a:r>
              <a:rPr lang="en-US" sz="1600" i="1" dirty="0" smtClean="0"/>
              <a:t>“There is a popular </a:t>
            </a:r>
            <a:r>
              <a:rPr lang="en-US" sz="1600" i="1" dirty="0" err="1" smtClean="0"/>
              <a:t>cliche</a:t>
            </a:r>
            <a:r>
              <a:rPr lang="en-US" sz="1600" i="1" dirty="0" smtClean="0"/>
              <a:t>…which says that you cannot get out of computers any more than you have put in…, that computers can only do exactly what you tell them to, and that therefore computers are never creative. This cliché is true only in a </a:t>
            </a:r>
            <a:r>
              <a:rPr lang="en-US" sz="1600" i="1" dirty="0" err="1" smtClean="0"/>
              <a:t>crashingly</a:t>
            </a:r>
            <a:r>
              <a:rPr lang="en-US" sz="1600" i="1" dirty="0" smtClean="0"/>
              <a:t> trivial sense, the same sense in which Shakespeare never wrote anything except what his first schoolteacher taught him to write—words. ”</a:t>
            </a:r>
          </a:p>
          <a:p>
            <a:r>
              <a:rPr lang="en-US" sz="1600" dirty="0" smtClean="0"/>
              <a:t> –Richard Dawkins, "The Blind Watchmaker"  quoted by Stan Franklin </a:t>
            </a:r>
            <a:br>
              <a:rPr lang="en-US" sz="1600" dirty="0" smtClean="0"/>
            </a:br>
            <a:r>
              <a:rPr lang="en-US" sz="1600" dirty="0" smtClean="0"/>
              <a:t>"Artificial Minds," 1997</a:t>
            </a:r>
            <a:endParaRPr lang="en-US" sz="1600" i="1" dirty="0" smtClean="0"/>
          </a:p>
          <a:p>
            <a:endParaRPr lang="en-US" sz="1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HW8 Questions/Concerns?</a:t>
            </a:r>
            <a:endParaRPr lang="en-US" dirty="0"/>
          </a:p>
        </p:txBody>
      </p:sp>
      <p:sp>
        <p:nvSpPr>
          <p:cNvPr id="3" name="Content Placeholder 2"/>
          <p:cNvSpPr>
            <a:spLocks noGrp="1"/>
          </p:cNvSpPr>
          <p:nvPr>
            <p:ph idx="1"/>
          </p:nvPr>
        </p:nvSpPr>
        <p:spPr/>
        <p:txBody>
          <a:bodyPr/>
          <a:lstStyle/>
          <a:p>
            <a:pPr>
              <a:buNone/>
            </a:pPr>
            <a:r>
              <a:rPr lang="en-US" dirty="0" smtClean="0">
                <a:hlinkClick r:id="rId2"/>
              </a:rPr>
              <a:t>http://www.cse.buffalo.edu/~shapiro/Courses/CSE563/2010/Homeworks/hw8.pdf</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SNePSLOG</a:t>
            </a:r>
            <a:r>
              <a:rPr lang="en-US" dirty="0" smtClean="0"/>
              <a:t>: </a:t>
            </a:r>
            <a:r>
              <a:rPr lang="en-US" dirty="0" err="1" smtClean="0"/>
              <a:t>andor</a:t>
            </a:r>
            <a:endParaRPr lang="en-US" dirty="0"/>
          </a:p>
        </p:txBody>
      </p:sp>
      <p:sp>
        <p:nvSpPr>
          <p:cNvPr id="3" name="Content Placeholder 2"/>
          <p:cNvSpPr>
            <a:spLocks noGrp="1"/>
          </p:cNvSpPr>
          <p:nvPr>
            <p:ph idx="1"/>
          </p:nvPr>
        </p:nvSpPr>
        <p:spPr/>
        <p:txBody>
          <a:bodyPr/>
          <a:lstStyle/>
          <a:p>
            <a:r>
              <a:rPr lang="en-US" dirty="0" err="1" smtClean="0"/>
              <a:t>andor</a:t>
            </a:r>
            <a:r>
              <a:rPr lang="en-US" dirty="0" smtClean="0"/>
              <a:t>(</a:t>
            </a:r>
            <a:r>
              <a:rPr lang="en-US" dirty="0" err="1" smtClean="0"/>
              <a:t>x,y</a:t>
            </a:r>
            <a:r>
              <a:rPr lang="en-US" dirty="0" smtClean="0"/>
              <a:t>){P_1, …, </a:t>
            </a:r>
            <a:r>
              <a:rPr lang="en-US" dirty="0" err="1" smtClean="0"/>
              <a:t>P_n</a:t>
            </a:r>
            <a:r>
              <a:rPr lang="en-US" dirty="0" smtClean="0"/>
              <a:t>}</a:t>
            </a:r>
          </a:p>
          <a:p>
            <a:pPr lvl="1"/>
            <a:r>
              <a:rPr lang="en-US" dirty="0" smtClean="0"/>
              <a:t>At least x and at most y</a:t>
            </a:r>
          </a:p>
          <a:p>
            <a:pPr lvl="1"/>
            <a:r>
              <a:rPr lang="en-US" dirty="0" smtClean="0"/>
              <a:t>Can be equivalent to </a:t>
            </a:r>
          </a:p>
          <a:p>
            <a:pPr lvl="2"/>
            <a:r>
              <a:rPr lang="en-US" dirty="0" smtClean="0"/>
              <a:t>and (x=n, y=n)</a:t>
            </a:r>
          </a:p>
          <a:p>
            <a:pPr lvl="2"/>
            <a:r>
              <a:rPr lang="en-US" dirty="0" smtClean="0"/>
              <a:t>or (x=1, y=n)</a:t>
            </a:r>
          </a:p>
          <a:p>
            <a:pPr lvl="2"/>
            <a:r>
              <a:rPr lang="en-US" dirty="0" err="1" smtClean="0"/>
              <a:t>nand</a:t>
            </a:r>
            <a:r>
              <a:rPr lang="en-US" dirty="0" smtClean="0"/>
              <a:t> (x=0, y=n-1)</a:t>
            </a:r>
          </a:p>
          <a:p>
            <a:pPr lvl="2"/>
            <a:r>
              <a:rPr lang="en-US" dirty="0" smtClean="0"/>
              <a:t>nor (x=0, y=0)</a:t>
            </a:r>
          </a:p>
          <a:p>
            <a:pPr lvl="2"/>
            <a:r>
              <a:rPr lang="en-US" dirty="0" err="1" smtClean="0"/>
              <a:t>xor</a:t>
            </a:r>
            <a:r>
              <a:rPr lang="en-US" dirty="0" smtClean="0"/>
              <a:t> (x=1, y=1)</a:t>
            </a:r>
          </a:p>
          <a:p>
            <a:r>
              <a:rPr lang="en-US" dirty="0" smtClean="0"/>
              <a:t>See Chapter 8 slide 438</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SNePSLOG</a:t>
            </a:r>
            <a:r>
              <a:rPr lang="en-US" dirty="0" smtClean="0"/>
              <a:t>: thresh</a:t>
            </a:r>
            <a:endParaRPr lang="en-US" dirty="0"/>
          </a:p>
        </p:txBody>
      </p:sp>
      <p:sp>
        <p:nvSpPr>
          <p:cNvPr id="3" name="Content Placeholder 2"/>
          <p:cNvSpPr>
            <a:spLocks noGrp="1"/>
          </p:cNvSpPr>
          <p:nvPr>
            <p:ph idx="1"/>
          </p:nvPr>
        </p:nvSpPr>
        <p:spPr/>
        <p:txBody>
          <a:bodyPr/>
          <a:lstStyle/>
          <a:p>
            <a:r>
              <a:rPr lang="en-US" dirty="0" smtClean="0"/>
              <a:t>thresh(</a:t>
            </a:r>
            <a:r>
              <a:rPr lang="en-US" dirty="0" err="1" smtClean="0"/>
              <a:t>x,y</a:t>
            </a:r>
            <a:r>
              <a:rPr lang="en-US" dirty="0" smtClean="0"/>
              <a:t>){P_1, …, </a:t>
            </a:r>
            <a:r>
              <a:rPr lang="en-US" dirty="0" err="1" smtClean="0"/>
              <a:t>P_n</a:t>
            </a:r>
            <a:r>
              <a:rPr lang="en-US" dirty="0" smtClean="0"/>
              <a:t>}</a:t>
            </a:r>
          </a:p>
          <a:p>
            <a:pPr lvl="1"/>
            <a:r>
              <a:rPr lang="en-US" dirty="0" smtClean="0"/>
              <a:t>Less than x or more than y</a:t>
            </a:r>
          </a:p>
          <a:p>
            <a:pPr lvl="1"/>
            <a:r>
              <a:rPr lang="en-US" dirty="0" err="1" smtClean="0"/>
              <a:t>iff</a:t>
            </a:r>
            <a:r>
              <a:rPr lang="en-US" dirty="0" smtClean="0"/>
              <a:t>{} is one abbreviation of it (x=1, y =n-1)</a:t>
            </a:r>
          </a:p>
          <a:p>
            <a:r>
              <a:rPr lang="en-US" dirty="0" smtClean="0"/>
              <a:t>See Chapter 8 slide 440</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SNePSLOG</a:t>
            </a:r>
            <a:r>
              <a:rPr lang="en-US" dirty="0" smtClean="0"/>
              <a:t>: </a:t>
            </a:r>
            <a:r>
              <a:rPr lang="en-US" dirty="0" err="1" smtClean="0"/>
              <a:t>nexists</a:t>
            </a:r>
            <a:endParaRPr lang="en-US" dirty="0"/>
          </a:p>
        </p:txBody>
      </p:sp>
      <p:sp>
        <p:nvSpPr>
          <p:cNvPr id="3" name="Content Placeholder 2"/>
          <p:cNvSpPr>
            <a:spLocks noGrp="1"/>
          </p:cNvSpPr>
          <p:nvPr>
            <p:ph idx="1"/>
          </p:nvPr>
        </p:nvSpPr>
        <p:spPr/>
        <p:txBody>
          <a:bodyPr/>
          <a:lstStyle/>
          <a:p>
            <a:r>
              <a:rPr lang="en-US" dirty="0" err="1" smtClean="0"/>
              <a:t>nexists</a:t>
            </a:r>
            <a:r>
              <a:rPr lang="en-US" dirty="0" smtClean="0"/>
              <a:t>(</a:t>
            </a:r>
            <a:r>
              <a:rPr lang="en-US" dirty="0" err="1" smtClean="0"/>
              <a:t>i,j,k</a:t>
            </a:r>
            <a:r>
              <a:rPr lang="en-US" dirty="0" smtClean="0"/>
              <a:t>)(x1,…,</a:t>
            </a:r>
            <a:r>
              <a:rPr lang="en-US" dirty="0" err="1" smtClean="0"/>
              <a:t>xn</a:t>
            </a:r>
            <a:r>
              <a:rPr lang="en-US" dirty="0" smtClean="0"/>
              <a:t>)(P: Q)</a:t>
            </a:r>
          </a:p>
          <a:p>
            <a:pPr lvl="1"/>
            <a:r>
              <a:rPr lang="en-US" dirty="0" smtClean="0"/>
              <a:t>k sequences of ground terms satisfying every p in P</a:t>
            </a:r>
          </a:p>
          <a:p>
            <a:pPr lvl="1"/>
            <a:r>
              <a:rPr lang="en-US" dirty="0" smtClean="0"/>
              <a:t>Of those, at least </a:t>
            </a:r>
            <a:r>
              <a:rPr lang="en-US" dirty="0" err="1" smtClean="0"/>
              <a:t>i</a:t>
            </a:r>
            <a:r>
              <a:rPr lang="en-US" dirty="0" smtClean="0"/>
              <a:t> and at most j also satisfy every q in Q.</a:t>
            </a:r>
          </a:p>
          <a:p>
            <a:r>
              <a:rPr lang="en-US" dirty="0" smtClean="0"/>
              <a:t>See Chapter 8 slides 444-445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nexists</a:t>
            </a:r>
            <a:r>
              <a:rPr lang="en-US" dirty="0" smtClean="0"/>
              <a:t> Example</a:t>
            </a:r>
            <a:endParaRPr lang="en-US" dirty="0"/>
          </a:p>
        </p:txBody>
      </p:sp>
      <p:sp>
        <p:nvSpPr>
          <p:cNvPr id="3" name="Content Placeholder 2"/>
          <p:cNvSpPr>
            <a:spLocks noGrp="1"/>
          </p:cNvSpPr>
          <p:nvPr>
            <p:ph idx="1"/>
          </p:nvPr>
        </p:nvSpPr>
        <p:spPr>
          <a:xfrm>
            <a:off x="152400" y="1600200"/>
            <a:ext cx="8991600" cy="4525963"/>
          </a:xfrm>
        </p:spPr>
        <p:txBody>
          <a:bodyPr/>
          <a:lstStyle/>
          <a:p>
            <a:r>
              <a:rPr lang="en-US" dirty="0" smtClean="0"/>
              <a:t>Example: </a:t>
            </a:r>
          </a:p>
          <a:p>
            <a:pPr>
              <a:buNone/>
            </a:pPr>
            <a:r>
              <a:rPr lang="en-US" sz="2400" dirty="0" err="1" smtClean="0">
                <a:latin typeface="Consolas" pitchFamily="49" charset="0"/>
                <a:cs typeface="Consolas" pitchFamily="49" charset="0"/>
              </a:rPr>
              <a:t>nexists</a:t>
            </a:r>
            <a:r>
              <a:rPr lang="en-US" sz="2400" dirty="0" smtClean="0">
                <a:latin typeface="Consolas" pitchFamily="49" charset="0"/>
                <a:cs typeface="Consolas" pitchFamily="49" charset="0"/>
              </a:rPr>
              <a:t>(2,2,4)(y)[{person(y), </a:t>
            </a:r>
            <a:r>
              <a:rPr lang="en-US" sz="2400" dirty="0" err="1" smtClean="0">
                <a:latin typeface="Consolas" pitchFamily="49" charset="0"/>
                <a:cs typeface="Consolas" pitchFamily="49" charset="0"/>
              </a:rPr>
              <a:t>inFirstFamily</a:t>
            </a:r>
            <a:r>
              <a:rPr lang="en-US" sz="2400" dirty="0" smtClean="0">
                <a:latin typeface="Consolas" pitchFamily="49" charset="0"/>
                <a:cs typeface="Consolas" pitchFamily="49" charset="0"/>
              </a:rPr>
              <a:t>(y)} 					              :{</a:t>
            </a:r>
            <a:r>
              <a:rPr lang="en-US" sz="2400" dirty="0" err="1" smtClean="0">
                <a:latin typeface="Consolas" pitchFamily="49" charset="0"/>
                <a:cs typeface="Consolas" pitchFamily="49" charset="0"/>
              </a:rPr>
              <a:t>isParent</a:t>
            </a:r>
            <a:r>
              <a:rPr lang="en-US" sz="2400" dirty="0" smtClean="0">
                <a:latin typeface="Consolas" pitchFamily="49" charset="0"/>
                <a:cs typeface="Consolas" pitchFamily="49" charset="0"/>
              </a:rPr>
              <a:t>(y)}].</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nexists</a:t>
            </a:r>
            <a:r>
              <a:rPr lang="en-US" dirty="0" smtClean="0"/>
              <a:t> Example</a:t>
            </a:r>
            <a:endParaRPr lang="en-US" dirty="0"/>
          </a:p>
        </p:txBody>
      </p:sp>
      <p:sp>
        <p:nvSpPr>
          <p:cNvPr id="3" name="Content Placeholder 2"/>
          <p:cNvSpPr>
            <a:spLocks noGrp="1"/>
          </p:cNvSpPr>
          <p:nvPr>
            <p:ph idx="1"/>
          </p:nvPr>
        </p:nvSpPr>
        <p:spPr>
          <a:xfrm>
            <a:off x="152400" y="1600200"/>
            <a:ext cx="8991600" cy="4525963"/>
          </a:xfrm>
        </p:spPr>
        <p:txBody>
          <a:bodyPr/>
          <a:lstStyle/>
          <a:p>
            <a:r>
              <a:rPr lang="en-US" dirty="0" smtClean="0"/>
              <a:t>Example: </a:t>
            </a:r>
          </a:p>
          <a:p>
            <a:pPr>
              <a:buNone/>
            </a:pPr>
            <a:r>
              <a:rPr lang="en-US" sz="2400" dirty="0" err="1" smtClean="0">
                <a:latin typeface="Consolas" pitchFamily="49" charset="0"/>
                <a:cs typeface="Consolas" pitchFamily="49" charset="0"/>
              </a:rPr>
              <a:t>nexists</a:t>
            </a:r>
            <a:r>
              <a:rPr lang="en-US" sz="2400" dirty="0" smtClean="0">
                <a:latin typeface="Consolas" pitchFamily="49" charset="0"/>
                <a:cs typeface="Consolas" pitchFamily="49" charset="0"/>
              </a:rPr>
              <a:t>(y)(2,2,4)[{person(y), </a:t>
            </a:r>
            <a:r>
              <a:rPr lang="en-US" sz="2400" dirty="0" err="1" smtClean="0">
                <a:latin typeface="Consolas" pitchFamily="49" charset="0"/>
                <a:cs typeface="Consolas" pitchFamily="49" charset="0"/>
              </a:rPr>
              <a:t>inFirstFamily</a:t>
            </a:r>
            <a:r>
              <a:rPr lang="en-US" sz="2400" dirty="0" smtClean="0">
                <a:latin typeface="Consolas" pitchFamily="49" charset="0"/>
                <a:cs typeface="Consolas" pitchFamily="49" charset="0"/>
              </a:rPr>
              <a:t>(y)} 					              :{</a:t>
            </a:r>
            <a:r>
              <a:rPr lang="en-US" sz="2400" dirty="0" err="1" smtClean="0">
                <a:latin typeface="Consolas" pitchFamily="49" charset="0"/>
                <a:cs typeface="Consolas" pitchFamily="49" charset="0"/>
              </a:rPr>
              <a:t>isParent</a:t>
            </a:r>
            <a:r>
              <a:rPr lang="en-US" sz="2400" dirty="0" smtClean="0">
                <a:latin typeface="Consolas" pitchFamily="49" charset="0"/>
                <a:cs typeface="Consolas" pitchFamily="49" charset="0"/>
              </a:rPr>
              <a:t>(y)}].</a:t>
            </a:r>
          </a:p>
          <a:p>
            <a:endParaRPr lang="en-US" dirty="0"/>
          </a:p>
        </p:txBody>
      </p:sp>
      <p:sp>
        <p:nvSpPr>
          <p:cNvPr id="4" name="TextBox 3"/>
          <p:cNvSpPr txBox="1"/>
          <p:nvPr/>
        </p:nvSpPr>
        <p:spPr>
          <a:xfrm>
            <a:off x="1752600" y="3429000"/>
            <a:ext cx="4419600" cy="461665"/>
          </a:xfrm>
          <a:prstGeom prst="rect">
            <a:avLst/>
          </a:prstGeom>
          <a:noFill/>
        </p:spPr>
        <p:txBody>
          <a:bodyPr wrap="square" rtlCol="0">
            <a:spAutoFit/>
          </a:bodyPr>
          <a:lstStyle/>
          <a:p>
            <a:r>
              <a:rPr lang="en-US" sz="2400" dirty="0" smtClean="0"/>
              <a:t>There are 4 terms matching y in P</a:t>
            </a:r>
            <a:endParaRPr lang="en-US" sz="2400" dirty="0"/>
          </a:p>
        </p:txBody>
      </p:sp>
      <p:cxnSp>
        <p:nvCxnSpPr>
          <p:cNvPr id="6" name="Straight Arrow Connector 5"/>
          <p:cNvCxnSpPr/>
          <p:nvPr/>
        </p:nvCxnSpPr>
        <p:spPr>
          <a:xfrm rot="16200000" flipV="1">
            <a:off x="2590800" y="2819400"/>
            <a:ext cx="9144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V="1">
            <a:off x="4610100" y="2781300"/>
            <a:ext cx="9144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5410200" y="2590800"/>
            <a:ext cx="22098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nexists</a:t>
            </a:r>
            <a:r>
              <a:rPr lang="en-US" dirty="0" smtClean="0"/>
              <a:t> Example</a:t>
            </a:r>
            <a:endParaRPr lang="en-US" dirty="0"/>
          </a:p>
        </p:txBody>
      </p:sp>
      <p:sp>
        <p:nvSpPr>
          <p:cNvPr id="3" name="Content Placeholder 2"/>
          <p:cNvSpPr>
            <a:spLocks noGrp="1"/>
          </p:cNvSpPr>
          <p:nvPr>
            <p:ph idx="1"/>
          </p:nvPr>
        </p:nvSpPr>
        <p:spPr>
          <a:xfrm>
            <a:off x="152400" y="1600200"/>
            <a:ext cx="8991600" cy="4525963"/>
          </a:xfrm>
        </p:spPr>
        <p:txBody>
          <a:bodyPr/>
          <a:lstStyle/>
          <a:p>
            <a:r>
              <a:rPr lang="en-US" dirty="0" smtClean="0"/>
              <a:t>Example: </a:t>
            </a:r>
          </a:p>
          <a:p>
            <a:pPr>
              <a:buNone/>
            </a:pPr>
            <a:r>
              <a:rPr lang="en-US" sz="2400" dirty="0" err="1" smtClean="0">
                <a:latin typeface="Consolas" pitchFamily="49" charset="0"/>
                <a:cs typeface="Consolas" pitchFamily="49" charset="0"/>
              </a:rPr>
              <a:t>nexists</a:t>
            </a:r>
            <a:r>
              <a:rPr lang="en-US" sz="2400" dirty="0" smtClean="0">
                <a:latin typeface="Consolas" pitchFamily="49" charset="0"/>
                <a:cs typeface="Consolas" pitchFamily="49" charset="0"/>
              </a:rPr>
              <a:t>(2,2,4)(y)[{person(y), </a:t>
            </a:r>
            <a:r>
              <a:rPr lang="en-US" sz="2400" dirty="0" err="1" smtClean="0">
                <a:latin typeface="Consolas" pitchFamily="49" charset="0"/>
                <a:cs typeface="Consolas" pitchFamily="49" charset="0"/>
              </a:rPr>
              <a:t>inFirstFamily</a:t>
            </a:r>
            <a:r>
              <a:rPr lang="en-US" sz="2400" dirty="0" smtClean="0">
                <a:latin typeface="Consolas" pitchFamily="49" charset="0"/>
                <a:cs typeface="Consolas" pitchFamily="49" charset="0"/>
              </a:rPr>
              <a:t>(y)} 					              :{</a:t>
            </a:r>
            <a:r>
              <a:rPr lang="en-US" sz="2400" dirty="0" err="1" smtClean="0">
                <a:latin typeface="Consolas" pitchFamily="49" charset="0"/>
                <a:cs typeface="Consolas" pitchFamily="49" charset="0"/>
              </a:rPr>
              <a:t>isParent</a:t>
            </a:r>
            <a:r>
              <a:rPr lang="en-US" sz="2400" dirty="0" smtClean="0">
                <a:latin typeface="Consolas" pitchFamily="49" charset="0"/>
                <a:cs typeface="Consolas" pitchFamily="49" charset="0"/>
              </a:rPr>
              <a:t>(y)}].</a:t>
            </a:r>
          </a:p>
          <a:p>
            <a:endParaRPr lang="en-US" dirty="0"/>
          </a:p>
        </p:txBody>
      </p:sp>
      <p:sp>
        <p:nvSpPr>
          <p:cNvPr id="12" name="TextBox 11"/>
          <p:cNvSpPr txBox="1"/>
          <p:nvPr/>
        </p:nvSpPr>
        <p:spPr>
          <a:xfrm>
            <a:off x="1828800" y="3581400"/>
            <a:ext cx="5181600" cy="461665"/>
          </a:xfrm>
          <a:prstGeom prst="rect">
            <a:avLst/>
          </a:prstGeom>
          <a:noFill/>
        </p:spPr>
        <p:txBody>
          <a:bodyPr wrap="square" rtlCol="0">
            <a:spAutoFit/>
          </a:bodyPr>
          <a:lstStyle/>
          <a:p>
            <a:r>
              <a:rPr lang="en-US" sz="2400" dirty="0" smtClean="0"/>
              <a:t>Of those, 2 and only 2 match y in Q</a:t>
            </a:r>
            <a:endParaRPr lang="en-US" sz="2400" dirty="0"/>
          </a:p>
        </p:txBody>
      </p:sp>
      <p:cxnSp>
        <p:nvCxnSpPr>
          <p:cNvPr id="11" name="Straight Arrow Connector 10"/>
          <p:cNvCxnSpPr/>
          <p:nvPr/>
        </p:nvCxnSpPr>
        <p:spPr>
          <a:xfrm rot="16200000" flipV="1">
            <a:off x="2171700" y="2628900"/>
            <a:ext cx="1066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a:off x="2667000" y="2590800"/>
            <a:ext cx="18288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5562600" y="2971800"/>
            <a:ext cx="25146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nexists</a:t>
            </a:r>
            <a:r>
              <a:rPr lang="en-US" dirty="0" smtClean="0"/>
              <a:t> Example</a:t>
            </a:r>
            <a:endParaRPr lang="en-US" dirty="0"/>
          </a:p>
        </p:txBody>
      </p:sp>
      <p:sp>
        <p:nvSpPr>
          <p:cNvPr id="3" name="Content Placeholder 2"/>
          <p:cNvSpPr>
            <a:spLocks noGrp="1"/>
          </p:cNvSpPr>
          <p:nvPr>
            <p:ph idx="1"/>
          </p:nvPr>
        </p:nvSpPr>
        <p:spPr>
          <a:xfrm>
            <a:off x="152400" y="1600200"/>
            <a:ext cx="8991600" cy="4525963"/>
          </a:xfrm>
        </p:spPr>
        <p:txBody>
          <a:bodyPr/>
          <a:lstStyle/>
          <a:p>
            <a:r>
              <a:rPr lang="en-US" dirty="0" smtClean="0"/>
              <a:t>Example: </a:t>
            </a:r>
          </a:p>
          <a:p>
            <a:pPr>
              <a:buNone/>
            </a:pPr>
            <a:r>
              <a:rPr lang="en-US" sz="2400" dirty="0" err="1" smtClean="0">
                <a:latin typeface="Consolas" pitchFamily="49" charset="0"/>
                <a:cs typeface="Consolas" pitchFamily="49" charset="0"/>
              </a:rPr>
              <a:t>nexists</a:t>
            </a:r>
            <a:r>
              <a:rPr lang="en-US" sz="2400" dirty="0" smtClean="0">
                <a:latin typeface="Consolas" pitchFamily="49" charset="0"/>
                <a:cs typeface="Consolas" pitchFamily="49" charset="0"/>
              </a:rPr>
              <a:t>(2,2,4)(y)[{person(y), </a:t>
            </a:r>
            <a:r>
              <a:rPr lang="en-US" sz="2400" dirty="0" err="1" smtClean="0">
                <a:latin typeface="Consolas" pitchFamily="49" charset="0"/>
                <a:cs typeface="Consolas" pitchFamily="49" charset="0"/>
              </a:rPr>
              <a:t>inFirstFamily</a:t>
            </a:r>
            <a:r>
              <a:rPr lang="en-US" sz="2400" dirty="0" smtClean="0">
                <a:latin typeface="Consolas" pitchFamily="49" charset="0"/>
                <a:cs typeface="Consolas" pitchFamily="49" charset="0"/>
              </a:rPr>
              <a:t>(y)} 					              :{</a:t>
            </a:r>
            <a:r>
              <a:rPr lang="en-US" sz="2400" dirty="0" err="1" smtClean="0">
                <a:latin typeface="Consolas" pitchFamily="49" charset="0"/>
                <a:cs typeface="Consolas" pitchFamily="49" charset="0"/>
              </a:rPr>
              <a:t>isParent</a:t>
            </a:r>
            <a:r>
              <a:rPr lang="en-US" sz="2400" dirty="0" smtClean="0">
                <a:latin typeface="Consolas" pitchFamily="49" charset="0"/>
                <a:cs typeface="Consolas" pitchFamily="49" charset="0"/>
              </a:rPr>
              <a:t>(y)}].</a:t>
            </a:r>
          </a:p>
          <a:p>
            <a:endParaRPr lang="en-US" dirty="0"/>
          </a:p>
        </p:txBody>
      </p:sp>
      <p:sp>
        <p:nvSpPr>
          <p:cNvPr id="8" name="TextBox 7"/>
          <p:cNvSpPr txBox="1"/>
          <p:nvPr/>
        </p:nvSpPr>
        <p:spPr>
          <a:xfrm>
            <a:off x="457200" y="3581400"/>
            <a:ext cx="8458200" cy="1815882"/>
          </a:xfrm>
          <a:prstGeom prst="rect">
            <a:avLst/>
          </a:prstGeom>
          <a:noFill/>
        </p:spPr>
        <p:txBody>
          <a:bodyPr wrap="square" rtlCol="0">
            <a:spAutoFit/>
          </a:bodyPr>
          <a:lstStyle/>
          <a:p>
            <a:r>
              <a:rPr lang="en-US" sz="2800" dirty="0" smtClean="0"/>
              <a:t>So, of the 4 people in the first family (Barack, Michelle, Malia, and Sasha), 2 and only 2 of them are parents (Barack and Michelle). It would be a contradiction </a:t>
            </a:r>
            <a:r>
              <a:rPr lang="en-US" sz="2800" smtClean="0"/>
              <a:t>if more of </a:t>
            </a:r>
            <a:r>
              <a:rPr lang="en-US" sz="2800" dirty="0" smtClean="0"/>
              <a:t>them were!</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5416</TotalTime>
  <Words>332</Words>
  <Application>Microsoft Office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CSE4/563: Knowledge Representation Recitation November 15, 2010 </vt:lpstr>
      <vt:lpstr>HW8 Questions/Concerns?</vt:lpstr>
      <vt:lpstr>SNePSLOG: andor</vt:lpstr>
      <vt:lpstr>SNePSLOG: thresh</vt:lpstr>
      <vt:lpstr>SNePSLOG: nexists</vt:lpstr>
      <vt:lpstr>nexists Example</vt:lpstr>
      <vt:lpstr>nexists Example</vt:lpstr>
      <vt:lpstr>nexists Example</vt:lpstr>
      <vt:lpstr>nexists Example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 Schlegel</dc:creator>
  <cp:lastModifiedBy>Daniel Schlegel</cp:lastModifiedBy>
  <cp:revision>79</cp:revision>
  <dcterms:created xsi:type="dcterms:W3CDTF">2010-09-30T18:11:07Z</dcterms:created>
  <dcterms:modified xsi:type="dcterms:W3CDTF">2010-11-17T14:04:07Z</dcterms:modified>
</cp:coreProperties>
</file>