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3" r:id="rId2"/>
    <p:sldId id="262" r:id="rId3"/>
    <p:sldId id="296" r:id="rId4"/>
    <p:sldId id="274" r:id="rId5"/>
    <p:sldId id="290" r:id="rId6"/>
    <p:sldId id="291" r:id="rId7"/>
    <p:sldId id="292" r:id="rId8"/>
    <p:sldId id="293" r:id="rId9"/>
    <p:sldId id="294" r:id="rId10"/>
    <p:sldId id="295" r:id="rId11"/>
    <p:sldId id="282" r:id="rId12"/>
    <p:sldId id="283" r:id="rId13"/>
    <p:sldId id="285" r:id="rId14"/>
    <p:sldId id="272" r:id="rId15"/>
    <p:sldId id="284" r:id="rId16"/>
    <p:sldId id="279" r:id="rId17"/>
    <p:sldId id="286" r:id="rId18"/>
    <p:sldId id="289" r:id="rId19"/>
    <p:sldId id="287" r:id="rId20"/>
    <p:sldId id="280" r:id="rId21"/>
    <p:sldId id="281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0FE55-6666-4444-8E92-79B9D2B4DDA0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E414D-51DA-46A1-A1B6-218AC490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E414D-51DA-46A1-A1B6-218AC4901F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11AC-2A87-4212-8C0E-9D5B07D8C995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AAD16-15C3-497F-BDA8-7B650F794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buffalo.edu/~shapiro/Courses/CSE563/2010/Homeworks/hw3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CSE4/563: Knowledge Representation</a:t>
            </a:r>
            <a:br>
              <a:rPr lang="en-US" dirty="0" smtClean="0"/>
            </a:br>
            <a:r>
              <a:rPr lang="en-US" dirty="0" smtClean="0"/>
              <a:t>Recitation October 13, 2010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“Logic is the art of going wrong with confidence” </a:t>
            </a:r>
            <a:r>
              <a:rPr lang="en-US" sz="2400" i="1" dirty="0" smtClean="0"/>
              <a:t>–Joseph Wood Krutch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Aside: Aristotelian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P’s are Q’s</a:t>
            </a:r>
          </a:p>
          <a:p>
            <a:r>
              <a:rPr lang="en-US" dirty="0" smtClean="0"/>
              <a:t>Some P’s are Q’s</a:t>
            </a:r>
          </a:p>
          <a:p>
            <a:r>
              <a:rPr lang="en-US" dirty="0" smtClean="0"/>
              <a:t>No P’s are Q’s</a:t>
            </a:r>
          </a:p>
          <a:p>
            <a:r>
              <a:rPr lang="en-US" dirty="0" smtClean="0"/>
              <a:t>Some P’s are not Q’s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Adapted from </a:t>
            </a:r>
            <a:r>
              <a:rPr lang="en-US" sz="1100" i="1" dirty="0" smtClean="0"/>
              <a:t>Language Proof and Logic</a:t>
            </a:r>
            <a:r>
              <a:rPr lang="en-US" sz="1100" dirty="0" smtClean="0"/>
              <a:t> section 9.5 by </a:t>
            </a:r>
            <a:r>
              <a:rPr lang="en-US" sz="1100" dirty="0" err="1" smtClean="0"/>
              <a:t>Barwise</a:t>
            </a:r>
            <a:r>
              <a:rPr lang="en-US" sz="1100" dirty="0" smtClean="0"/>
              <a:t> and </a:t>
            </a:r>
            <a:r>
              <a:rPr lang="en-US" sz="1100" dirty="0" err="1" smtClean="0"/>
              <a:t>Etchemendy</a:t>
            </a:r>
            <a:endParaRPr lang="en-US" sz="11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7850" y="1600200"/>
            <a:ext cx="3181350" cy="634532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209800"/>
            <a:ext cx="2895600" cy="610921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7375" y="2821275"/>
            <a:ext cx="3171825" cy="607725"/>
          </a:xfrm>
          <a:prstGeom prst="rect">
            <a:avLst/>
          </a:prstGeom>
          <a:noFill/>
        </p:spPr>
      </p:pic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7375" y="3352800"/>
            <a:ext cx="3171825" cy="60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Sorted Logic Example</a:t>
            </a:r>
            <a:br>
              <a:rPr lang="en-US" dirty="0" smtClean="0"/>
            </a:br>
            <a:r>
              <a:rPr lang="en-US" dirty="0" smtClean="0"/>
              <a:t>'Who Travels How in the Wizard of Oz'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Clause Form Finite Model 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convert to ground predicate logic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Clause Form Finite Model 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convert to ground predicate logic</a:t>
            </a:r>
          </a:p>
          <a:p>
            <a:pPr lvl="1"/>
            <a:r>
              <a:rPr lang="en-US" dirty="0" smtClean="0"/>
              <a:t>Example: (Assume constants c1, c2, c3)</a:t>
            </a:r>
          </a:p>
          <a:p>
            <a:pPr lvl="1"/>
            <a:r>
              <a:rPr lang="en-US" dirty="0" smtClean="0"/>
              <a:t>                    becomes </a:t>
            </a:r>
          </a:p>
          <a:p>
            <a:pPr lvl="1"/>
            <a:r>
              <a:rPr lang="en-US" dirty="0" smtClean="0"/>
              <a:t>                    becomes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2075" y="2667000"/>
            <a:ext cx="1457325" cy="619125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200400"/>
            <a:ext cx="1447800" cy="619125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Clause Form Finite Model 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convert to ground predicate logic</a:t>
            </a:r>
          </a:p>
          <a:p>
            <a:pPr lvl="1"/>
            <a:r>
              <a:rPr lang="en-US" dirty="0" smtClean="0"/>
              <a:t>Example: (Assume constants c1, c2, c3)</a:t>
            </a:r>
          </a:p>
          <a:p>
            <a:pPr lvl="1"/>
            <a:r>
              <a:rPr lang="en-US" dirty="0" smtClean="0"/>
              <a:t>                    becomes </a:t>
            </a:r>
          </a:p>
          <a:p>
            <a:pPr lvl="1"/>
            <a:r>
              <a:rPr lang="en-US" dirty="0" smtClean="0"/>
              <a:t>                    becomes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2075" y="2667000"/>
            <a:ext cx="1457325" cy="619125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667000"/>
            <a:ext cx="4181475" cy="61912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200400"/>
            <a:ext cx="1447800" cy="619125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3200400"/>
            <a:ext cx="418147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Clause Form Finite Model 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convert to ground predicate logic</a:t>
            </a:r>
          </a:p>
          <a:p>
            <a:pPr lvl="1"/>
            <a:r>
              <a:rPr lang="en-US" dirty="0" smtClean="0"/>
              <a:t>Example: (Assume constants c1, c2, c3)</a:t>
            </a:r>
          </a:p>
          <a:p>
            <a:pPr lvl="1"/>
            <a:r>
              <a:rPr lang="en-US" dirty="0" smtClean="0"/>
              <a:t>                    becomes </a:t>
            </a:r>
          </a:p>
          <a:p>
            <a:pPr lvl="1"/>
            <a:r>
              <a:rPr lang="en-US" dirty="0" smtClean="0"/>
              <a:t>                    becomes </a:t>
            </a:r>
          </a:p>
          <a:p>
            <a:r>
              <a:rPr lang="en-US" dirty="0" smtClean="0"/>
              <a:t>Then follow the usual clause form conversion technique for propositional clause-form logic. </a:t>
            </a:r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2075" y="2667000"/>
            <a:ext cx="1457325" cy="619125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667000"/>
            <a:ext cx="4181475" cy="61912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200400"/>
            <a:ext cx="1447800" cy="619125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3200400"/>
            <a:ext cx="418147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Individual Constants</a:t>
            </a:r>
          </a:p>
          <a:p>
            <a:pPr lvl="1"/>
            <a:r>
              <a:rPr lang="en-US" dirty="0" smtClean="0"/>
              <a:t>Arbitrary Individuals</a:t>
            </a:r>
          </a:p>
          <a:p>
            <a:pPr lvl="1"/>
            <a:r>
              <a:rPr lang="en-US" dirty="0" smtClean="0"/>
              <a:t>Indefinite Individuals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Functional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Individual Constants</a:t>
            </a:r>
          </a:p>
          <a:p>
            <a:pPr lvl="1"/>
            <a:r>
              <a:rPr lang="en-US" dirty="0" smtClean="0"/>
              <a:t>Arbitrary Individuals</a:t>
            </a:r>
          </a:p>
          <a:p>
            <a:pPr lvl="1"/>
            <a:r>
              <a:rPr lang="en-US" dirty="0" smtClean="0"/>
              <a:t>Indefinite Individuals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Functional terms</a:t>
            </a:r>
          </a:p>
          <a:p>
            <a:pPr lvl="2"/>
            <a:r>
              <a:rPr lang="en-US" dirty="0" smtClean="0"/>
              <a:t>f(t1, t2, … ,</a:t>
            </a:r>
            <a:r>
              <a:rPr lang="en-US" dirty="0" err="1" smtClean="0"/>
              <a:t>tn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value is an individual in the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  <a:p>
            <a:r>
              <a:rPr lang="en-US" dirty="0" smtClean="0"/>
              <a:t>Predicate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HW4 </a:t>
            </a:r>
            <a:r>
              <a:rPr lang="en-US" dirty="0" smtClean="0"/>
              <a:t>Questions/Concerns?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http://www.cse.buffalo.edu/~</a:t>
            </a:r>
            <a:r>
              <a:rPr lang="en-US" dirty="0" smtClean="0">
                <a:hlinkClick r:id="rId2"/>
              </a:rPr>
              <a:t>shapiro/Courses/CSE563/2010/Homeworks/hw4.pdf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  <a:p>
            <a:r>
              <a:rPr lang="en-US" dirty="0" smtClean="0"/>
              <a:t>Predicate</a:t>
            </a:r>
          </a:p>
          <a:p>
            <a:pPr lvl="1"/>
            <a:r>
              <a:rPr lang="en-US" dirty="0" smtClean="0"/>
              <a:t>Same as for FOL Over Finite Domains</a:t>
            </a:r>
          </a:p>
          <a:p>
            <a:pPr lvl="1"/>
            <a:r>
              <a:rPr lang="en-US" dirty="0" smtClean="0"/>
              <a:t>Predicate vs. Functional Term</a:t>
            </a:r>
          </a:p>
          <a:p>
            <a:pPr lvl="2"/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733800"/>
            <a:ext cx="7010400" cy="540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  <a:p>
            <a:r>
              <a:rPr lang="en-US" dirty="0" smtClean="0"/>
              <a:t>Predicate</a:t>
            </a:r>
          </a:p>
          <a:p>
            <a:r>
              <a:rPr lang="en-US" dirty="0" smtClean="0"/>
              <a:t>Formula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  <a:p>
            <a:r>
              <a:rPr lang="en-US" dirty="0" smtClean="0"/>
              <a:t>Predicate</a:t>
            </a:r>
          </a:p>
          <a:p>
            <a:r>
              <a:rPr lang="en-US" dirty="0" smtClean="0"/>
              <a:t>Formula</a:t>
            </a:r>
          </a:p>
          <a:p>
            <a:pPr lvl="1"/>
            <a:r>
              <a:rPr lang="en-US" dirty="0" smtClean="0"/>
              <a:t>Same as FOL Over Finite Domains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through the terms, not the substitutions! </a:t>
            </a:r>
          </a:p>
          <a:p>
            <a:r>
              <a:rPr lang="en-US" dirty="0" smtClean="0"/>
              <a:t>Only substitute for free variables.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900" dirty="0" smtClean="0"/>
              <a:t>(From class notes - Shapiro, 2010 p.189)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657600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Logic and </a:t>
            </a:r>
            <a:r>
              <a:rPr lang="en-US" dirty="0" err="1" smtClean="0"/>
              <a:t>Decreasoner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constrain using sorts, instead of using other logical constructs.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31242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sort character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character Monkey,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WickedWitchWest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Dorothy,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TinWoodman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sort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transitmethod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transitmethod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Wings, Broom, Balloon, Foot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;;;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TravelsBy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x,y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)] = [x] travels by [y].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predicate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TravelsBy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(character,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transitmethod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Aside: Aristotelian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P’s are Q’s</a:t>
            </a:r>
          </a:p>
          <a:p>
            <a:r>
              <a:rPr lang="en-US" dirty="0" smtClean="0"/>
              <a:t>Some P’s are Q’s</a:t>
            </a:r>
          </a:p>
          <a:p>
            <a:r>
              <a:rPr lang="en-US" dirty="0" smtClean="0"/>
              <a:t>No P’s are Q’s</a:t>
            </a:r>
          </a:p>
          <a:p>
            <a:r>
              <a:rPr lang="en-US" dirty="0" smtClean="0"/>
              <a:t>Some P’s are not Q’s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Adapted from </a:t>
            </a:r>
            <a:r>
              <a:rPr lang="en-US" sz="1100" i="1" dirty="0" smtClean="0"/>
              <a:t>Language Proof and Logic</a:t>
            </a:r>
            <a:r>
              <a:rPr lang="en-US" sz="1100" dirty="0" smtClean="0"/>
              <a:t> section 9.5 by </a:t>
            </a:r>
            <a:r>
              <a:rPr lang="en-US" sz="1100" dirty="0" err="1" smtClean="0"/>
              <a:t>Barwise</a:t>
            </a:r>
            <a:r>
              <a:rPr lang="en-US" sz="1100" dirty="0" smtClean="0"/>
              <a:t> and </a:t>
            </a:r>
            <a:r>
              <a:rPr lang="en-US" sz="1100" dirty="0" err="1" smtClean="0"/>
              <a:t>Etchemendy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Aside: Aristotelian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P’s are Q’s</a:t>
            </a:r>
          </a:p>
          <a:p>
            <a:r>
              <a:rPr lang="en-US" dirty="0" smtClean="0"/>
              <a:t>Some P’s are Q’s</a:t>
            </a:r>
          </a:p>
          <a:p>
            <a:r>
              <a:rPr lang="en-US" dirty="0" smtClean="0"/>
              <a:t>No P’s are Q’s</a:t>
            </a:r>
          </a:p>
          <a:p>
            <a:r>
              <a:rPr lang="en-US" dirty="0" smtClean="0"/>
              <a:t>Some P’s are not Q’s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Adapted from </a:t>
            </a:r>
            <a:r>
              <a:rPr lang="en-US" sz="1100" i="1" dirty="0" smtClean="0"/>
              <a:t>Language Proof and Logic</a:t>
            </a:r>
            <a:r>
              <a:rPr lang="en-US" sz="1100" dirty="0" smtClean="0"/>
              <a:t> section 9.5 by </a:t>
            </a:r>
            <a:r>
              <a:rPr lang="en-US" sz="1100" dirty="0" err="1" smtClean="0"/>
              <a:t>Barwise</a:t>
            </a:r>
            <a:r>
              <a:rPr lang="en-US" sz="1100" dirty="0" smtClean="0"/>
              <a:t> and </a:t>
            </a:r>
            <a:r>
              <a:rPr lang="en-US" sz="1100" dirty="0" err="1" smtClean="0"/>
              <a:t>Etchemendy</a:t>
            </a:r>
            <a:endParaRPr lang="en-US" sz="11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7850" y="1600200"/>
            <a:ext cx="3181350" cy="634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Aside: Aristotelian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P’s are Q’s</a:t>
            </a:r>
          </a:p>
          <a:p>
            <a:r>
              <a:rPr lang="en-US" dirty="0" smtClean="0"/>
              <a:t>Some P’s are Q’s</a:t>
            </a:r>
          </a:p>
          <a:p>
            <a:r>
              <a:rPr lang="en-US" dirty="0" smtClean="0"/>
              <a:t>No P’s are Q’s</a:t>
            </a:r>
          </a:p>
          <a:p>
            <a:r>
              <a:rPr lang="en-US" dirty="0" smtClean="0"/>
              <a:t>Some P’s are not Q’s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Adapted from </a:t>
            </a:r>
            <a:r>
              <a:rPr lang="en-US" sz="1100" i="1" dirty="0" smtClean="0"/>
              <a:t>Language Proof and Logic</a:t>
            </a:r>
            <a:r>
              <a:rPr lang="en-US" sz="1100" dirty="0" smtClean="0"/>
              <a:t> section 9.5 by </a:t>
            </a:r>
            <a:r>
              <a:rPr lang="en-US" sz="1100" dirty="0" err="1" smtClean="0"/>
              <a:t>Barwise</a:t>
            </a:r>
            <a:r>
              <a:rPr lang="en-US" sz="1100" dirty="0" smtClean="0"/>
              <a:t> and </a:t>
            </a:r>
            <a:r>
              <a:rPr lang="en-US" sz="1100" dirty="0" err="1" smtClean="0"/>
              <a:t>Etchemendy</a:t>
            </a:r>
            <a:endParaRPr lang="en-US" sz="11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7850" y="1600200"/>
            <a:ext cx="3181350" cy="634532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209800"/>
            <a:ext cx="2895600" cy="610921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Aside: Aristotelian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P’s are Q’s</a:t>
            </a:r>
          </a:p>
          <a:p>
            <a:r>
              <a:rPr lang="en-US" dirty="0" smtClean="0"/>
              <a:t>Some P’s are Q’s</a:t>
            </a:r>
          </a:p>
          <a:p>
            <a:r>
              <a:rPr lang="en-US" dirty="0" smtClean="0"/>
              <a:t>No P’s are Q’s</a:t>
            </a:r>
          </a:p>
          <a:p>
            <a:r>
              <a:rPr lang="en-US" dirty="0" smtClean="0"/>
              <a:t>Some P’s are not Q’s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Adapted from </a:t>
            </a:r>
            <a:r>
              <a:rPr lang="en-US" sz="1100" i="1" dirty="0" smtClean="0"/>
              <a:t>Language Proof and Logic</a:t>
            </a:r>
            <a:r>
              <a:rPr lang="en-US" sz="1100" dirty="0" smtClean="0"/>
              <a:t> section 9.5 by </a:t>
            </a:r>
            <a:r>
              <a:rPr lang="en-US" sz="1100" dirty="0" err="1" smtClean="0"/>
              <a:t>Barwise</a:t>
            </a:r>
            <a:r>
              <a:rPr lang="en-US" sz="1100" dirty="0" smtClean="0"/>
              <a:t> and </a:t>
            </a:r>
            <a:r>
              <a:rPr lang="en-US" sz="1100" dirty="0" err="1" smtClean="0"/>
              <a:t>Etchemendy</a:t>
            </a:r>
            <a:endParaRPr lang="en-US" sz="11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7850" y="1600200"/>
            <a:ext cx="3181350" cy="634532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209800"/>
            <a:ext cx="2895600" cy="610921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782633"/>
            <a:ext cx="3124200" cy="570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Aside: Aristotelian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P’s are Q’s</a:t>
            </a:r>
          </a:p>
          <a:p>
            <a:r>
              <a:rPr lang="en-US" dirty="0" smtClean="0"/>
              <a:t>Some P’s are Q’s</a:t>
            </a:r>
          </a:p>
          <a:p>
            <a:r>
              <a:rPr lang="en-US" dirty="0" smtClean="0"/>
              <a:t>No P’s are Q’s</a:t>
            </a:r>
          </a:p>
          <a:p>
            <a:r>
              <a:rPr lang="en-US" dirty="0" smtClean="0"/>
              <a:t>Some P’s are not Q’s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47700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Adapted from </a:t>
            </a:r>
            <a:r>
              <a:rPr lang="en-US" sz="1100" i="1" dirty="0" smtClean="0"/>
              <a:t>Language Proof and Logic</a:t>
            </a:r>
            <a:r>
              <a:rPr lang="en-US" sz="1100" dirty="0" smtClean="0"/>
              <a:t> section 9.5 by </a:t>
            </a:r>
            <a:r>
              <a:rPr lang="en-US" sz="1100" dirty="0" err="1" smtClean="0"/>
              <a:t>Barwise</a:t>
            </a:r>
            <a:r>
              <a:rPr lang="en-US" sz="1100" dirty="0" smtClean="0"/>
              <a:t> and </a:t>
            </a:r>
            <a:r>
              <a:rPr lang="en-US" sz="1100" dirty="0" err="1" smtClean="0"/>
              <a:t>Etchemendy</a:t>
            </a:r>
            <a:endParaRPr lang="en-US" sz="11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7850" y="1600200"/>
            <a:ext cx="3181350" cy="634532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209800"/>
            <a:ext cx="2895600" cy="610921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7375" y="2819400"/>
            <a:ext cx="3171825" cy="60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502</Words>
  <Application>Microsoft Office PowerPoint</Application>
  <PresentationFormat>On-screen Show (4:3)</PresentationFormat>
  <Paragraphs>114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CSE4/563: Knowledge Representation Recitation October 13, 2010 </vt:lpstr>
      <vt:lpstr>HW4 Questions/Concerns?</vt:lpstr>
      <vt:lpstr>Substitutions</vt:lpstr>
      <vt:lpstr>Sorted Logic and Decreasoner</vt:lpstr>
      <vt:lpstr>Brief Aside: Aristotelian Forms</vt:lpstr>
      <vt:lpstr>Brief Aside: Aristotelian Forms</vt:lpstr>
      <vt:lpstr>Brief Aside: Aristotelian Forms</vt:lpstr>
      <vt:lpstr>Brief Aside: Aristotelian Forms</vt:lpstr>
      <vt:lpstr>Brief Aside: Aristotelian Forms</vt:lpstr>
      <vt:lpstr>Brief Aside: Aristotelian Forms</vt:lpstr>
      <vt:lpstr>Sorted Logic Example 'Who Travels How in the Wizard of Oz'</vt:lpstr>
      <vt:lpstr>Clause Form Finite Model Predicate Logic</vt:lpstr>
      <vt:lpstr>Clause Form Finite Model Predicate Logic</vt:lpstr>
      <vt:lpstr>Clause Form Finite Model Predicate Logic</vt:lpstr>
      <vt:lpstr>Clause Form Finite Model Predicate Logic</vt:lpstr>
      <vt:lpstr>FOL Terminology</vt:lpstr>
      <vt:lpstr>FOL Terminology</vt:lpstr>
      <vt:lpstr>FOL Terminology</vt:lpstr>
      <vt:lpstr>FOL Terminology</vt:lpstr>
      <vt:lpstr>FOL Terminology</vt:lpstr>
      <vt:lpstr>FOL Terminology</vt:lpstr>
      <vt:lpstr>FOL Terminology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Schlegel</dc:creator>
  <cp:lastModifiedBy>Daniel Schlegel</cp:lastModifiedBy>
  <cp:revision>34</cp:revision>
  <dcterms:created xsi:type="dcterms:W3CDTF">2010-09-30T18:11:07Z</dcterms:created>
  <dcterms:modified xsi:type="dcterms:W3CDTF">2010-10-12T19:06:57Z</dcterms:modified>
</cp:coreProperties>
</file>